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1105" r:id="rId2"/>
    <p:sldId id="1107" r:id="rId3"/>
    <p:sldId id="1119" r:id="rId4"/>
    <p:sldId id="1120" r:id="rId5"/>
    <p:sldId id="1077" r:id="rId6"/>
    <p:sldId id="1108" r:id="rId7"/>
    <p:sldId id="1109" r:id="rId8"/>
    <p:sldId id="1110" r:id="rId9"/>
    <p:sldId id="1111" r:id="rId10"/>
    <p:sldId id="1118" r:id="rId11"/>
    <p:sldId id="1112" r:id="rId12"/>
    <p:sldId id="1113" r:id="rId13"/>
    <p:sldId id="1115" r:id="rId14"/>
    <p:sldId id="1116" r:id="rId15"/>
    <p:sldId id="1117" r:id="rId16"/>
    <p:sldId id="1085" r:id="rId17"/>
    <p:sldId id="1079" r:id="rId18"/>
    <p:sldId id="1080" r:id="rId19"/>
    <p:sldId id="1083" r:id="rId20"/>
    <p:sldId id="1082" r:id="rId21"/>
    <p:sldId id="1081" r:id="rId22"/>
    <p:sldId id="1087" r:id="rId23"/>
    <p:sldId id="1035" r:id="rId24"/>
    <p:sldId id="1088" r:id="rId25"/>
    <p:sldId id="1089" r:id="rId26"/>
    <p:sldId id="1090" r:id="rId27"/>
    <p:sldId id="1092" r:id="rId28"/>
    <p:sldId id="1091" r:id="rId29"/>
    <p:sldId id="1097" r:id="rId30"/>
    <p:sldId id="1098" r:id="rId31"/>
    <p:sldId id="1095" r:id="rId32"/>
    <p:sldId id="1096" r:id="rId33"/>
    <p:sldId id="1099" r:id="rId34"/>
    <p:sldId id="1100" r:id="rId35"/>
    <p:sldId id="1101" r:id="rId36"/>
    <p:sldId id="1102" r:id="rId37"/>
    <p:sldId id="1093" r:id="rId38"/>
    <p:sldId id="1121" r:id="rId39"/>
    <p:sldId id="835" r:id="rId40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 varScale="1">
        <p:scale>
          <a:sx n="117" d="100"/>
          <a:sy n="117" d="100"/>
        </p:scale>
        <p:origin x="-9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heme" Target="theme/theme1.xml"/><Relationship Id="rId47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notesMaster" Target="notesMasters/notesMaster1.xml"/><Relationship Id="rId42" Type="http://schemas.openxmlformats.org/officeDocument/2006/relationships/handoutMaster" Target="handoutMasters/handoutMaster1.xml"/><Relationship Id="rId43" Type="http://schemas.openxmlformats.org/officeDocument/2006/relationships/printerSettings" Target="printerSettings/printerSettings1.bin"/><Relationship Id="rId44" Type="http://schemas.openxmlformats.org/officeDocument/2006/relationships/presProps" Target="presProps.xml"/><Relationship Id="rId45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9.jpeg>
</file>

<file path=ppt/media/image2.png>
</file>

<file path=ppt/media/image25.png>
</file>

<file path=ppt/media/image3.jpg>
</file>

<file path=ppt/media/image30.png>
</file>

<file path=ppt/media/image4.jpg>
</file>

<file path=ppt/media/image43.gif>
</file>

<file path=ppt/media/image46.png>
</file>

<file path=ppt/media/image4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3.emf"/><Relationship Id="rId5" Type="http://schemas.openxmlformats.org/officeDocument/2006/relationships/image" Target="../media/image14.emf"/><Relationship Id="rId6" Type="http://schemas.openxmlformats.org/officeDocument/2006/relationships/image" Target="../media/image1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4" Type="http://schemas.openxmlformats.org/officeDocument/2006/relationships/image" Target="../media/image16.emf"/><Relationship Id="rId5" Type="http://schemas.openxmlformats.org/officeDocument/2006/relationships/image" Target="../media/image17.emf"/><Relationship Id="rId6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Relationship Id="rId3" Type="http://schemas.openxmlformats.org/officeDocument/2006/relationships/image" Target="../media/image21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4" Type="http://schemas.openxmlformats.org/officeDocument/2006/relationships/image" Target="../media/image28.emf"/><Relationship Id="rId5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emf"/><Relationship Id="rId4" Type="http://schemas.openxmlformats.org/officeDocument/2006/relationships/image" Target="../media/image37.emf"/><Relationship Id="rId5" Type="http://schemas.openxmlformats.org/officeDocument/2006/relationships/image" Target="../media/image3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emf"/><Relationship Id="rId4" Type="http://schemas.openxmlformats.org/officeDocument/2006/relationships/image" Target="../media/image40.emf"/><Relationship Id="rId5" Type="http://schemas.openxmlformats.org/officeDocument/2006/relationships/image" Target="../media/image41.emf"/><Relationship Id="rId6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8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3.gi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emf"/><Relationship Id="rId4" Type="http://schemas.openxmlformats.org/officeDocument/2006/relationships/image" Target="../media/image4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4.emf"/><Relationship Id="rId3" Type="http://schemas.openxmlformats.org/officeDocument/2006/relationships/image" Target="../media/image45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6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7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4" Type="http://schemas.openxmlformats.org/officeDocument/2006/relationships/image" Target="../media/image7.emf"/><Relationship Id="rId5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Relationship Id="rId3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9: Data Mining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(4/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4)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10,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862611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Hamming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bit vectors</a:t>
            </a:r>
          </a:p>
          <a:p>
            <a:r>
              <a:rPr lang="en-US" dirty="0" smtClean="0"/>
              <a:t>Hamming distance: number of elements which differ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63315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endParaRPr lang="en-US" dirty="0"/>
          </a:p>
          <a:p>
            <a:r>
              <a:rPr lang="en-US" dirty="0" smtClean="0"/>
              <a:t>Euclidean distance (L</a:t>
            </a:r>
            <a:r>
              <a:rPr lang="en-US" baseline="-25000" dirty="0" smtClean="0"/>
              <a:t>2</a:t>
            </a:r>
            <a:r>
              <a:rPr lang="en-US" dirty="0" smtClean="0"/>
              <a:t>-norm)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Manhattan </a:t>
            </a:r>
            <a:r>
              <a:rPr lang="en-US" dirty="0"/>
              <a:t>distance (</a:t>
            </a:r>
            <a:r>
              <a:rPr lang="en-US" dirty="0" smtClean="0"/>
              <a:t>L</a:t>
            </a:r>
            <a:r>
              <a:rPr lang="en-US" baseline="-25000" dirty="0" smtClean="0"/>
              <a:t>1</a:t>
            </a:r>
            <a:r>
              <a:rPr lang="en-US" dirty="0" smtClean="0"/>
              <a:t>-</a:t>
            </a:r>
            <a:r>
              <a:rPr lang="en-US" dirty="0"/>
              <a:t>norm)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err="1" smtClean="0"/>
              <a:t>L</a:t>
            </a:r>
            <a:r>
              <a:rPr lang="en-US" baseline="-25000" dirty="0" err="1" smtClean="0"/>
              <a:t>r</a:t>
            </a:r>
            <a:r>
              <a:rPr lang="en-US" dirty="0" smtClean="0"/>
              <a:t>-norm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80" y="1219200"/>
            <a:ext cx="2103120" cy="281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260" y="1546860"/>
            <a:ext cx="2034540" cy="2819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960" y="2743200"/>
            <a:ext cx="3009900" cy="99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3960" y="4343400"/>
            <a:ext cx="2506980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3960" y="5562600"/>
            <a:ext cx="3291840" cy="9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1152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Cosine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endParaRPr lang="en-US" dirty="0"/>
          </a:p>
          <a:p>
            <a:r>
              <a:rPr lang="en-US" dirty="0" smtClean="0"/>
              <a:t>Idea: measure distance between the vectors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Thus: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80" y="1219200"/>
            <a:ext cx="2103120" cy="281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260" y="1546860"/>
            <a:ext cx="2034540" cy="2819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2743200"/>
            <a:ext cx="1531620" cy="571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3886200"/>
            <a:ext cx="3924300" cy="7315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200" y="4823460"/>
            <a:ext cx="2613660" cy="28194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21239651">
            <a:off x="5196461" y="5662243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Advantages over others?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988469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23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9606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Representations: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Unigrams (i.e., words)</a:t>
            </a:r>
          </a:p>
          <a:p>
            <a:r>
              <a:rPr lang="en-US" dirty="0" smtClean="0"/>
              <a:t>Shingles = </a:t>
            </a:r>
            <a:r>
              <a:rPr lang="en-US" i="1" dirty="0" smtClean="0"/>
              <a:t>n</a:t>
            </a:r>
            <a:r>
              <a:rPr lang="en-US" dirty="0" smtClean="0"/>
              <a:t>-grams</a:t>
            </a:r>
          </a:p>
          <a:p>
            <a:pPr lvl="1"/>
            <a:r>
              <a:rPr lang="en-US" dirty="0" smtClean="0"/>
              <a:t>At the word level</a:t>
            </a:r>
          </a:p>
          <a:p>
            <a:pPr lvl="1"/>
            <a:r>
              <a:rPr lang="en-US" dirty="0" smtClean="0"/>
              <a:t>At the character level</a:t>
            </a:r>
          </a:p>
          <a:p>
            <a:r>
              <a:rPr lang="en-US" dirty="0" smtClean="0"/>
              <a:t>Feature weights</a:t>
            </a:r>
          </a:p>
          <a:p>
            <a:pPr lvl="1"/>
            <a:r>
              <a:rPr lang="en-US" dirty="0" err="1" smtClean="0"/>
              <a:t>boolean</a:t>
            </a:r>
            <a:endParaRPr lang="en-US" dirty="0" smtClean="0"/>
          </a:p>
          <a:p>
            <a:pPr lvl="1"/>
            <a:r>
              <a:rPr lang="en-US" dirty="0" err="1" smtClean="0"/>
              <a:t>tf.idf</a:t>
            </a:r>
            <a:endParaRPr lang="en-US" dirty="0" smtClean="0"/>
          </a:p>
          <a:p>
            <a:pPr lvl="1"/>
            <a:r>
              <a:rPr lang="en-US" dirty="0" smtClean="0"/>
              <a:t>BM25</a:t>
            </a:r>
          </a:p>
          <a:p>
            <a:pPr lvl="1"/>
            <a:r>
              <a:rPr lang="en-US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310067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Representations: Beyond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recommender systems:</a:t>
            </a:r>
          </a:p>
          <a:p>
            <a:pPr lvl="1"/>
            <a:r>
              <a:rPr lang="en-US" dirty="0" smtClean="0"/>
              <a:t>Items as features for users</a:t>
            </a:r>
          </a:p>
          <a:p>
            <a:pPr lvl="1"/>
            <a:r>
              <a:rPr lang="en-US" dirty="0" smtClean="0"/>
              <a:t>Users as features for items</a:t>
            </a:r>
          </a:p>
          <a:p>
            <a:r>
              <a:rPr lang="en-US" dirty="0" smtClean="0"/>
              <a:t>For graphs:</a:t>
            </a:r>
          </a:p>
          <a:p>
            <a:pPr lvl="1"/>
            <a:r>
              <a:rPr lang="en-US" dirty="0" smtClean="0"/>
              <a:t>Adjacency lists as features for vertices</a:t>
            </a:r>
          </a:p>
          <a:p>
            <a:r>
              <a:rPr lang="en-US" dirty="0" smtClean="0"/>
              <a:t>With log data:</a:t>
            </a:r>
          </a:p>
          <a:p>
            <a:pPr lvl="1"/>
            <a:r>
              <a:rPr lang="en-US" dirty="0" smtClean="0"/>
              <a:t>Behaviors (clicks) as features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82882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Clustering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Hierarchical</a:t>
            </a:r>
          </a:p>
          <a:p>
            <a:r>
              <a:rPr lang="en-US" i="1" dirty="0" smtClean="0"/>
              <a:t>K</a:t>
            </a:r>
            <a:r>
              <a:rPr lang="en-US" dirty="0" smtClean="0"/>
              <a:t>-Means</a:t>
            </a:r>
          </a:p>
          <a:p>
            <a:r>
              <a:rPr lang="en-US" dirty="0" smtClean="0"/>
              <a:t>Gaussian Mixture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515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09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Agglomerative Clustering</a:t>
            </a:r>
          </a:p>
        </p:txBody>
      </p:sp>
      <p:sp>
        <p:nvSpPr>
          <p:cNvPr id="175309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</a:t>
            </a:r>
            <a:r>
              <a:rPr lang="en-US" dirty="0"/>
              <a:t>with each document in its own cluster</a:t>
            </a:r>
          </a:p>
          <a:p>
            <a:r>
              <a:rPr lang="en-US" dirty="0"/>
              <a:t>Until there is only one cluster:</a:t>
            </a:r>
          </a:p>
          <a:p>
            <a:pPr lvl="1"/>
            <a:r>
              <a:rPr lang="en-US" dirty="0" smtClean="0"/>
              <a:t>Find the </a:t>
            </a:r>
            <a:r>
              <a:rPr lang="en-US" dirty="0"/>
              <a:t>two clusters </a:t>
            </a:r>
            <a:r>
              <a:rPr lang="en-US" i="1" dirty="0"/>
              <a:t>c</a:t>
            </a:r>
            <a:r>
              <a:rPr lang="en-US" i="1" baseline="-25000" dirty="0"/>
              <a:t>i</a:t>
            </a:r>
            <a:r>
              <a:rPr lang="en-US" dirty="0"/>
              <a:t> and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, that are most similar</a:t>
            </a:r>
          </a:p>
          <a:p>
            <a:pPr lvl="1"/>
            <a:r>
              <a:rPr lang="en-US" dirty="0"/>
              <a:t>Replace </a:t>
            </a:r>
            <a:r>
              <a:rPr lang="en-US" i="1" dirty="0"/>
              <a:t>c</a:t>
            </a:r>
            <a:r>
              <a:rPr lang="en-US" i="1" baseline="-25000" dirty="0"/>
              <a:t>i</a:t>
            </a:r>
            <a:r>
              <a:rPr lang="en-US" dirty="0"/>
              <a:t> and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 with a single cluster </a:t>
            </a:r>
            <a:r>
              <a:rPr lang="en-US" i="1" dirty="0"/>
              <a:t>c</a:t>
            </a:r>
            <a:r>
              <a:rPr lang="en-US" i="1" baseline="-25000" dirty="0"/>
              <a:t>i</a:t>
            </a:r>
            <a:r>
              <a:rPr lang="en-US" dirty="0"/>
              <a:t> </a:t>
            </a:r>
            <a:r>
              <a:rPr lang="en-US" dirty="0">
                <a:sym typeface="Symbol" charset="0"/>
              </a:rPr>
              <a:t></a:t>
            </a:r>
            <a:r>
              <a:rPr lang="en-US" dirty="0"/>
              <a:t>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endParaRPr lang="en-US" i="1" baseline="-25000" dirty="0"/>
          </a:p>
          <a:p>
            <a:r>
              <a:rPr lang="en-US" dirty="0"/>
              <a:t>The history of </a:t>
            </a:r>
            <a:r>
              <a:rPr lang="en-US" dirty="0" smtClean="0"/>
              <a:t>merges </a:t>
            </a:r>
            <a:r>
              <a:rPr lang="en-US" dirty="0"/>
              <a:t>forms the </a:t>
            </a:r>
            <a:r>
              <a:rPr lang="en-US" dirty="0" smtClean="0"/>
              <a:t>hierarchy</a:t>
            </a:r>
          </a:p>
        </p:txBody>
      </p:sp>
    </p:spTree>
    <p:extLst>
      <p:ext uri="{BB962C8B-B14F-4D97-AF65-F5344CB8AC3E}">
        <p14:creationId xmlns:p14="http://schemas.microsoft.com/office/powerpoint/2010/main" val="1844679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1" name="Rectangle 2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HAC in Action</a:t>
            </a:r>
            <a:endParaRPr lang="en-US" dirty="0"/>
          </a:p>
        </p:txBody>
      </p:sp>
      <p:sp>
        <p:nvSpPr>
          <p:cNvPr id="1761283" name="Rectangle 3"/>
          <p:cNvSpPr>
            <a:spLocks noChangeArrowheads="1"/>
          </p:cNvSpPr>
          <p:nvPr/>
        </p:nvSpPr>
        <p:spPr bwMode="auto">
          <a:xfrm>
            <a:off x="1219200" y="5791200"/>
            <a:ext cx="6858000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>
              <a:spcBef>
                <a:spcPct val="20000"/>
              </a:spcBef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A		B	C	D	E	F	G	H	</a:t>
            </a:r>
          </a:p>
        </p:txBody>
      </p:sp>
      <p:grpSp>
        <p:nvGrpSpPr>
          <p:cNvPr id="1761302" name="Group 22"/>
          <p:cNvGrpSpPr>
            <a:grpSpLocks/>
          </p:cNvGrpSpPr>
          <p:nvPr/>
        </p:nvGrpSpPr>
        <p:grpSpPr bwMode="auto">
          <a:xfrm>
            <a:off x="1447800" y="5105400"/>
            <a:ext cx="762000" cy="609600"/>
            <a:chOff x="1392" y="3024"/>
            <a:chExt cx="480" cy="384"/>
          </a:xfrm>
        </p:grpSpPr>
        <p:sp>
          <p:nvSpPr>
            <p:cNvPr id="1761284" name="Line 4"/>
            <p:cNvSpPr>
              <a:spLocks noChangeShapeType="1"/>
            </p:cNvSpPr>
            <p:nvPr/>
          </p:nvSpPr>
          <p:spPr bwMode="auto">
            <a:xfrm flipV="1">
              <a:off x="1392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85" name="Line 5"/>
            <p:cNvSpPr>
              <a:spLocks noChangeShapeType="1"/>
            </p:cNvSpPr>
            <p:nvPr/>
          </p:nvSpPr>
          <p:spPr bwMode="auto">
            <a:xfrm>
              <a:off x="1632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3" name="Group 23"/>
          <p:cNvGrpSpPr>
            <a:grpSpLocks/>
          </p:cNvGrpSpPr>
          <p:nvPr/>
        </p:nvGrpSpPr>
        <p:grpSpPr bwMode="auto">
          <a:xfrm>
            <a:off x="3276600" y="5105400"/>
            <a:ext cx="762000" cy="609600"/>
            <a:chOff x="2544" y="3024"/>
            <a:chExt cx="480" cy="384"/>
          </a:xfrm>
        </p:grpSpPr>
        <p:sp>
          <p:nvSpPr>
            <p:cNvPr id="1761286" name="Line 6"/>
            <p:cNvSpPr>
              <a:spLocks noChangeShapeType="1"/>
            </p:cNvSpPr>
            <p:nvPr/>
          </p:nvSpPr>
          <p:spPr bwMode="auto">
            <a:xfrm flipV="1">
              <a:off x="2544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87" name="Line 7"/>
            <p:cNvSpPr>
              <a:spLocks noChangeShapeType="1"/>
            </p:cNvSpPr>
            <p:nvPr/>
          </p:nvSpPr>
          <p:spPr bwMode="auto">
            <a:xfrm>
              <a:off x="2784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4" name="Group 24"/>
          <p:cNvGrpSpPr>
            <a:grpSpLocks/>
          </p:cNvGrpSpPr>
          <p:nvPr/>
        </p:nvGrpSpPr>
        <p:grpSpPr bwMode="auto">
          <a:xfrm>
            <a:off x="5105400" y="5105400"/>
            <a:ext cx="762000" cy="609600"/>
            <a:chOff x="3696" y="3024"/>
            <a:chExt cx="480" cy="384"/>
          </a:xfrm>
        </p:grpSpPr>
        <p:sp>
          <p:nvSpPr>
            <p:cNvPr id="1761288" name="Line 8"/>
            <p:cNvSpPr>
              <a:spLocks noChangeShapeType="1"/>
            </p:cNvSpPr>
            <p:nvPr/>
          </p:nvSpPr>
          <p:spPr bwMode="auto">
            <a:xfrm flipV="1">
              <a:off x="3696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89" name="Line 9"/>
            <p:cNvSpPr>
              <a:spLocks noChangeShapeType="1"/>
            </p:cNvSpPr>
            <p:nvPr/>
          </p:nvSpPr>
          <p:spPr bwMode="auto">
            <a:xfrm>
              <a:off x="3936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6" name="Group 26"/>
          <p:cNvGrpSpPr>
            <a:grpSpLocks/>
          </p:cNvGrpSpPr>
          <p:nvPr/>
        </p:nvGrpSpPr>
        <p:grpSpPr bwMode="auto">
          <a:xfrm>
            <a:off x="1828800" y="3200400"/>
            <a:ext cx="4953000" cy="2514600"/>
            <a:chOff x="1632" y="1824"/>
            <a:chExt cx="3120" cy="1584"/>
          </a:xfrm>
        </p:grpSpPr>
        <p:sp>
          <p:nvSpPr>
            <p:cNvPr id="1761290" name="Line 10"/>
            <p:cNvSpPr>
              <a:spLocks noChangeShapeType="1"/>
            </p:cNvSpPr>
            <p:nvPr/>
          </p:nvSpPr>
          <p:spPr bwMode="auto">
            <a:xfrm flipH="1" flipV="1">
              <a:off x="2880" y="1824"/>
              <a:ext cx="1872" cy="15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1" name="Line 11"/>
            <p:cNvSpPr>
              <a:spLocks noChangeShapeType="1"/>
            </p:cNvSpPr>
            <p:nvPr/>
          </p:nvSpPr>
          <p:spPr bwMode="auto">
            <a:xfrm flipV="1">
              <a:off x="1632" y="1824"/>
              <a:ext cx="1248" cy="1200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5" name="Group 25"/>
          <p:cNvGrpSpPr>
            <a:grpSpLocks/>
          </p:cNvGrpSpPr>
          <p:nvPr/>
        </p:nvGrpSpPr>
        <p:grpSpPr bwMode="auto">
          <a:xfrm>
            <a:off x="3657600" y="3810000"/>
            <a:ext cx="4038600" cy="1905000"/>
            <a:chOff x="2784" y="2208"/>
            <a:chExt cx="2544" cy="1200"/>
          </a:xfrm>
        </p:grpSpPr>
        <p:sp>
          <p:nvSpPr>
            <p:cNvPr id="1761292" name="Line 12"/>
            <p:cNvSpPr>
              <a:spLocks noChangeShapeType="1"/>
            </p:cNvSpPr>
            <p:nvPr/>
          </p:nvSpPr>
          <p:spPr bwMode="auto">
            <a:xfrm flipV="1">
              <a:off x="2784" y="2208"/>
              <a:ext cx="1920" cy="816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3" name="Line 13"/>
            <p:cNvSpPr>
              <a:spLocks noChangeShapeType="1"/>
            </p:cNvSpPr>
            <p:nvPr/>
          </p:nvSpPr>
          <p:spPr bwMode="auto">
            <a:xfrm flipH="1" flipV="1">
              <a:off x="4704" y="2208"/>
              <a:ext cx="624" cy="1200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7" name="Group 27"/>
          <p:cNvGrpSpPr>
            <a:grpSpLocks/>
          </p:cNvGrpSpPr>
          <p:nvPr/>
        </p:nvGrpSpPr>
        <p:grpSpPr bwMode="auto">
          <a:xfrm>
            <a:off x="3810000" y="2743200"/>
            <a:ext cx="1676400" cy="2362200"/>
            <a:chOff x="2880" y="1536"/>
            <a:chExt cx="1056" cy="1488"/>
          </a:xfrm>
        </p:grpSpPr>
        <p:sp>
          <p:nvSpPr>
            <p:cNvPr id="1761297" name="Line 17"/>
            <p:cNvSpPr>
              <a:spLocks noChangeShapeType="1"/>
            </p:cNvSpPr>
            <p:nvPr/>
          </p:nvSpPr>
          <p:spPr bwMode="auto">
            <a:xfrm flipH="1" flipV="1">
              <a:off x="3840" y="1536"/>
              <a:ext cx="96" cy="1488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8" name="Line 18"/>
            <p:cNvSpPr>
              <a:spLocks noChangeShapeType="1"/>
            </p:cNvSpPr>
            <p:nvPr/>
          </p:nvSpPr>
          <p:spPr bwMode="auto">
            <a:xfrm flipV="1">
              <a:off x="2880" y="1536"/>
              <a:ext cx="960" cy="288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8" name="Group 28"/>
          <p:cNvGrpSpPr>
            <a:grpSpLocks/>
          </p:cNvGrpSpPr>
          <p:nvPr/>
        </p:nvGrpSpPr>
        <p:grpSpPr bwMode="auto">
          <a:xfrm>
            <a:off x="5334000" y="1447800"/>
            <a:ext cx="1371600" cy="2362200"/>
            <a:chOff x="3840" y="720"/>
            <a:chExt cx="864" cy="1488"/>
          </a:xfrm>
        </p:grpSpPr>
        <p:sp>
          <p:nvSpPr>
            <p:cNvPr id="1761296" name="Line 16"/>
            <p:cNvSpPr>
              <a:spLocks noChangeShapeType="1"/>
            </p:cNvSpPr>
            <p:nvPr/>
          </p:nvSpPr>
          <p:spPr bwMode="auto">
            <a:xfrm flipH="1" flipV="1">
              <a:off x="4272" y="720"/>
              <a:ext cx="432" cy="1488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9" name="Line 19"/>
            <p:cNvSpPr>
              <a:spLocks noChangeShapeType="1"/>
            </p:cNvSpPr>
            <p:nvPr/>
          </p:nvSpPr>
          <p:spPr bwMode="auto">
            <a:xfrm flipV="1">
              <a:off x="3840" y="720"/>
              <a:ext cx="432" cy="816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7455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Merging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Which two clusters do we merge?</a:t>
            </a:r>
          </a:p>
          <a:p>
            <a:r>
              <a:rPr lang="en-US" dirty="0" smtClean="0"/>
              <a:t>What’s </a:t>
            </a:r>
            <a:r>
              <a:rPr lang="en-US" dirty="0"/>
              <a:t>the similarity between two clusters?</a:t>
            </a:r>
          </a:p>
          <a:p>
            <a:pPr lvl="1"/>
            <a:r>
              <a:rPr lang="en-US" dirty="0"/>
              <a:t>Single Link: similarity of two most similar members</a:t>
            </a:r>
          </a:p>
          <a:p>
            <a:pPr lvl="1"/>
            <a:r>
              <a:rPr lang="en-US" dirty="0"/>
              <a:t>Complete Link: similarity of two least similar members</a:t>
            </a:r>
          </a:p>
          <a:p>
            <a:pPr lvl="1"/>
            <a:r>
              <a:rPr lang="en-US" dirty="0"/>
              <a:t>Group Average: average similarity between </a:t>
            </a:r>
            <a:r>
              <a:rPr lang="en-US" dirty="0" smtClean="0"/>
              <a:t>members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752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the 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Arrange items into clusters</a:t>
            </a:r>
          </a:p>
          <a:p>
            <a:pPr lvl="1"/>
            <a:r>
              <a:rPr lang="en-US" dirty="0" smtClean="0"/>
              <a:t>High similarity (low distance) between </a:t>
            </a:r>
            <a:r>
              <a:rPr lang="en-US" dirty="0" smtClean="0"/>
              <a:t>items </a:t>
            </a:r>
            <a:r>
              <a:rPr lang="en-US" dirty="0" smtClean="0"/>
              <a:t>in the same cluster</a:t>
            </a:r>
          </a:p>
          <a:p>
            <a:pPr lvl="1"/>
            <a:r>
              <a:rPr lang="en-US" dirty="0" smtClean="0"/>
              <a:t>Low similarity (high distance) between </a:t>
            </a:r>
            <a:r>
              <a:rPr lang="en-US" dirty="0" smtClean="0"/>
              <a:t>items</a:t>
            </a:r>
            <a:r>
              <a:rPr lang="en-US" dirty="0" smtClean="0"/>
              <a:t> </a:t>
            </a:r>
            <a:r>
              <a:rPr lang="en-US" dirty="0" smtClean="0"/>
              <a:t>in different clusters</a:t>
            </a:r>
          </a:p>
          <a:p>
            <a:r>
              <a:rPr lang="en-US" dirty="0"/>
              <a:t>C</a:t>
            </a:r>
            <a:r>
              <a:rPr lang="en-US" dirty="0" smtClean="0"/>
              <a:t>luster labeling is a separate problem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152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Functions</a:t>
            </a:r>
            <a:endParaRPr lang="en-US" dirty="0"/>
          </a:p>
        </p:txBody>
      </p:sp>
      <p:sp>
        <p:nvSpPr>
          <p:cNvPr id="17561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 link:</a:t>
            </a:r>
          </a:p>
          <a:p>
            <a:pPr lvl="1"/>
            <a:r>
              <a:rPr lang="en-US" dirty="0"/>
              <a:t>Uses maximum similarity of pairs</a:t>
            </a:r>
            <a:r>
              <a:rPr lang="en-US" dirty="0" smtClean="0"/>
              <a:t>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Can result in </a:t>
            </a:r>
            <a:r>
              <a:rPr lang="ja-JP" altLang="en-US" dirty="0">
                <a:latin typeface="Arial"/>
              </a:rPr>
              <a:t>“</a:t>
            </a:r>
            <a:r>
              <a:rPr lang="en-US" dirty="0"/>
              <a:t>straggly</a:t>
            </a:r>
            <a:r>
              <a:rPr lang="ja-JP" altLang="en-US" dirty="0">
                <a:latin typeface="Arial"/>
              </a:rPr>
              <a:t>”</a:t>
            </a:r>
            <a:r>
              <a:rPr lang="en-US" dirty="0"/>
              <a:t> (long and thin) clusters due to </a:t>
            </a:r>
            <a:r>
              <a:rPr lang="en-US" i="1" dirty="0"/>
              <a:t>chaining effect</a:t>
            </a:r>
            <a:endParaRPr lang="en-US" dirty="0"/>
          </a:p>
          <a:p>
            <a:r>
              <a:rPr lang="en-US" dirty="0"/>
              <a:t>Complete link:</a:t>
            </a:r>
          </a:p>
          <a:p>
            <a:pPr lvl="1"/>
            <a:r>
              <a:rPr lang="en-US" dirty="0"/>
              <a:t>Use minimum similarity of pairs</a:t>
            </a:r>
            <a:r>
              <a:rPr lang="en-US" dirty="0" smtClean="0"/>
              <a:t>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Makes more </a:t>
            </a:r>
            <a:r>
              <a:rPr lang="ja-JP" altLang="en-US" dirty="0">
                <a:latin typeface="Arial"/>
              </a:rPr>
              <a:t>“</a:t>
            </a:r>
            <a:r>
              <a:rPr lang="en-US" dirty="0" smtClean="0"/>
              <a:t>tight</a:t>
            </a:r>
            <a:r>
              <a:rPr lang="ja-JP" altLang="en-US" dirty="0" smtClean="0">
                <a:latin typeface="Arial"/>
              </a:rPr>
              <a:t>”</a:t>
            </a:r>
            <a:r>
              <a:rPr lang="en-US" dirty="0" smtClean="0"/>
              <a:t> </a:t>
            </a:r>
            <a:r>
              <a:rPr lang="en-US" dirty="0"/>
              <a:t>spherical clusters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133600"/>
            <a:ext cx="3604260" cy="4343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4114800"/>
            <a:ext cx="3604260" cy="43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34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inherent challenge?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0101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455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Algorithm</a:t>
            </a:r>
          </a:p>
        </p:txBody>
      </p:sp>
      <p:sp>
        <p:nvSpPr>
          <p:cNvPr id="1768456" name="Rectangle 8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d be the distance </a:t>
            </a:r>
            <a:r>
              <a:rPr lang="en-US" dirty="0" smtClean="0"/>
              <a:t>between documents</a:t>
            </a:r>
          </a:p>
          <a:p>
            <a:r>
              <a:rPr lang="en-US" dirty="0" smtClean="0"/>
              <a:t>Define the centroid of a cluster to be: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/>
              <a:t>Select </a:t>
            </a:r>
            <a:r>
              <a:rPr lang="en-US" i="1" dirty="0"/>
              <a:t>k</a:t>
            </a:r>
            <a:r>
              <a:rPr lang="en-US" dirty="0"/>
              <a:t> random instances {</a:t>
            </a:r>
            <a:r>
              <a:rPr lang="en-US" i="1" dirty="0"/>
              <a:t>s</a:t>
            </a:r>
            <a:r>
              <a:rPr lang="en-US" i="1" baseline="-25000" dirty="0"/>
              <a:t>1</a:t>
            </a:r>
            <a:r>
              <a:rPr lang="en-US" dirty="0"/>
              <a:t>, </a:t>
            </a:r>
            <a:r>
              <a:rPr lang="en-US" i="1" dirty="0"/>
              <a:t>s</a:t>
            </a:r>
            <a:r>
              <a:rPr lang="en-US" i="1" baseline="-25000" dirty="0"/>
              <a:t>2</a:t>
            </a:r>
            <a:r>
              <a:rPr lang="en-US" dirty="0"/>
              <a:t>,… </a:t>
            </a:r>
            <a:r>
              <a:rPr lang="en-US" i="1" dirty="0" err="1"/>
              <a:t>s</a:t>
            </a:r>
            <a:r>
              <a:rPr lang="en-US" i="1" baseline="-25000" dirty="0" err="1"/>
              <a:t>k</a:t>
            </a:r>
            <a:r>
              <a:rPr lang="en-US" dirty="0"/>
              <a:t>} as seeds.</a:t>
            </a:r>
          </a:p>
          <a:p>
            <a:r>
              <a:rPr lang="en-US" dirty="0"/>
              <a:t>Until </a:t>
            </a:r>
            <a:r>
              <a:rPr lang="en-US" dirty="0" smtClean="0"/>
              <a:t>clusters converge:</a:t>
            </a:r>
            <a:endParaRPr lang="en-US" dirty="0"/>
          </a:p>
          <a:p>
            <a:pPr lvl="1"/>
            <a:r>
              <a:rPr lang="en-US" dirty="0" smtClean="0"/>
              <a:t>Assign </a:t>
            </a:r>
            <a:r>
              <a:rPr lang="en-US" dirty="0"/>
              <a:t>each instance 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 to the cluster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 such that </a:t>
            </a:r>
            <a:r>
              <a:rPr lang="en-US" dirty="0" smtClean="0"/>
              <a:t>d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, </a:t>
            </a:r>
            <a:r>
              <a:rPr lang="en-US" i="1" dirty="0" err="1"/>
              <a:t>s</a:t>
            </a:r>
            <a:r>
              <a:rPr lang="en-US" i="1" baseline="-25000" dirty="0" err="1"/>
              <a:t>j</a:t>
            </a:r>
            <a:r>
              <a:rPr lang="en-US" dirty="0"/>
              <a:t>) is minimal</a:t>
            </a:r>
          </a:p>
          <a:p>
            <a:pPr lvl="1"/>
            <a:r>
              <a:rPr lang="en-US" dirty="0"/>
              <a:t>Update the seeds to the centroid of each cluster</a:t>
            </a:r>
          </a:p>
          <a:p>
            <a:pPr lvl="1"/>
            <a:r>
              <a:rPr lang="en-US" dirty="0"/>
              <a:t>For each cluster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, </a:t>
            </a:r>
            <a:r>
              <a:rPr lang="en-US" i="1" dirty="0" err="1"/>
              <a:t>s</a:t>
            </a:r>
            <a:r>
              <a:rPr lang="en-US" i="1" baseline="-25000" dirty="0" err="1"/>
              <a:t>j</a:t>
            </a:r>
            <a:r>
              <a:rPr lang="en-US" dirty="0"/>
              <a:t> = </a:t>
            </a:r>
            <a:r>
              <a:rPr lang="en-US" dirty="0">
                <a:sym typeface="Symbol" charset="0"/>
              </a:rPr>
              <a:t>(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133600"/>
            <a:ext cx="1821180" cy="7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685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700" name="Text Box 84"/>
          <p:cNvSpPr txBox="1">
            <a:spLocks noChangeArrowheads="1"/>
          </p:cNvSpPr>
          <p:nvPr/>
        </p:nvSpPr>
        <p:spPr bwMode="auto">
          <a:xfrm>
            <a:off x="6218238" y="2819401"/>
            <a:ext cx="2209799" cy="401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99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/>
          <a:p>
            <a:pPr algn="ctr" eaLnBrk="1" hangingPunct="1"/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Compute centroids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106614" y="3657601"/>
            <a:ext cx="2619374" cy="706438"/>
            <a:chOff x="2106614" y="3657601"/>
            <a:chExt cx="2619374" cy="706438"/>
          </a:xfrm>
        </p:grpSpPr>
        <p:sp>
          <p:nvSpPr>
            <p:cNvPr id="1775701" name="Text Box 85"/>
            <p:cNvSpPr txBox="1">
              <a:spLocks noChangeArrowheads="1"/>
            </p:cNvSpPr>
            <p:nvPr/>
          </p:nvSpPr>
          <p:spPr bwMode="auto">
            <a:xfrm>
              <a:off x="2106614" y="3657601"/>
              <a:ext cx="409575" cy="4016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FF0000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FF0000"/>
                </a:solidFill>
                <a:latin typeface="Times New Roman" charset="0"/>
              </a:endParaRPr>
            </a:p>
          </p:txBody>
        </p:sp>
        <p:sp>
          <p:nvSpPr>
            <p:cNvPr id="1775702" name="Text Box 86"/>
            <p:cNvSpPr txBox="1">
              <a:spLocks noChangeArrowheads="1"/>
            </p:cNvSpPr>
            <p:nvPr/>
          </p:nvSpPr>
          <p:spPr bwMode="auto">
            <a:xfrm>
              <a:off x="4316413" y="3962401"/>
              <a:ext cx="409575" cy="4016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3333FF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3333FF"/>
                </a:solidFill>
                <a:latin typeface="Times New Roman" charset="0"/>
              </a:endParaRPr>
            </a:p>
          </p:txBody>
        </p:sp>
      </p:grpSp>
      <p:sp>
        <p:nvSpPr>
          <p:cNvPr id="177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 Example</a:t>
            </a:r>
          </a:p>
        </p:txBody>
      </p:sp>
      <p:sp>
        <p:nvSpPr>
          <p:cNvPr id="1775671" name="Oval 55"/>
          <p:cNvSpPr>
            <a:spLocks noChangeArrowheads="1"/>
          </p:cNvSpPr>
          <p:nvPr/>
        </p:nvSpPr>
        <p:spPr bwMode="auto">
          <a:xfrm>
            <a:off x="1473202" y="3733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2" name="Oval 56"/>
          <p:cNvSpPr>
            <a:spLocks noChangeArrowheads="1"/>
          </p:cNvSpPr>
          <p:nvPr/>
        </p:nvSpPr>
        <p:spPr bwMode="auto">
          <a:xfrm>
            <a:off x="1701802" y="4191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3" name="Oval 57"/>
          <p:cNvSpPr>
            <a:spLocks noChangeArrowheads="1"/>
          </p:cNvSpPr>
          <p:nvPr/>
        </p:nvSpPr>
        <p:spPr bwMode="auto">
          <a:xfrm>
            <a:off x="1930402" y="38862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4" name="Oval 58"/>
          <p:cNvSpPr>
            <a:spLocks noChangeArrowheads="1"/>
          </p:cNvSpPr>
          <p:nvPr/>
        </p:nvSpPr>
        <p:spPr bwMode="auto">
          <a:xfrm>
            <a:off x="1244602" y="4572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5" name="Oval 59"/>
          <p:cNvSpPr>
            <a:spLocks noChangeArrowheads="1"/>
          </p:cNvSpPr>
          <p:nvPr/>
        </p:nvSpPr>
        <p:spPr bwMode="auto">
          <a:xfrm>
            <a:off x="1930402" y="4876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6" name="Oval 60"/>
          <p:cNvSpPr>
            <a:spLocks noChangeArrowheads="1"/>
          </p:cNvSpPr>
          <p:nvPr/>
        </p:nvSpPr>
        <p:spPr bwMode="auto">
          <a:xfrm>
            <a:off x="5054602" y="3352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7" name="Oval 61"/>
          <p:cNvSpPr>
            <a:spLocks noChangeArrowheads="1"/>
          </p:cNvSpPr>
          <p:nvPr/>
        </p:nvSpPr>
        <p:spPr bwMode="auto">
          <a:xfrm>
            <a:off x="4978402" y="3733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8" name="Oval 62"/>
          <p:cNvSpPr>
            <a:spLocks noChangeArrowheads="1"/>
          </p:cNvSpPr>
          <p:nvPr/>
        </p:nvSpPr>
        <p:spPr bwMode="auto">
          <a:xfrm>
            <a:off x="3454402" y="3810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9" name="Oval 63"/>
          <p:cNvSpPr>
            <a:spLocks noChangeArrowheads="1"/>
          </p:cNvSpPr>
          <p:nvPr/>
        </p:nvSpPr>
        <p:spPr bwMode="auto">
          <a:xfrm>
            <a:off x="4368802" y="4191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80" name="Oval 64"/>
          <p:cNvSpPr>
            <a:spLocks noChangeArrowheads="1"/>
          </p:cNvSpPr>
          <p:nvPr/>
        </p:nvSpPr>
        <p:spPr bwMode="auto">
          <a:xfrm>
            <a:off x="3835402" y="4495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81" name="Oval 65"/>
          <p:cNvSpPr>
            <a:spLocks noChangeArrowheads="1"/>
          </p:cNvSpPr>
          <p:nvPr/>
        </p:nvSpPr>
        <p:spPr bwMode="auto">
          <a:xfrm>
            <a:off x="1168402" y="3352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82" name="Oval 66"/>
          <p:cNvSpPr>
            <a:spLocks noChangeArrowheads="1"/>
          </p:cNvSpPr>
          <p:nvPr/>
        </p:nvSpPr>
        <p:spPr bwMode="auto">
          <a:xfrm>
            <a:off x="3987802" y="3810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grpSp>
        <p:nvGrpSpPr>
          <p:cNvPr id="1775683" name="Group 67"/>
          <p:cNvGrpSpPr>
            <a:grpSpLocks/>
          </p:cNvGrpSpPr>
          <p:nvPr/>
        </p:nvGrpSpPr>
        <p:grpSpPr bwMode="auto">
          <a:xfrm>
            <a:off x="3987803" y="1905000"/>
            <a:ext cx="3479801" cy="2360613"/>
            <a:chOff x="2784" y="960"/>
            <a:chExt cx="2192" cy="1487"/>
          </a:xfrm>
        </p:grpSpPr>
        <p:sp>
          <p:nvSpPr>
            <p:cNvPr id="1775684" name="Text Box 68"/>
            <p:cNvSpPr txBox="1">
              <a:spLocks noChangeArrowheads="1"/>
            </p:cNvSpPr>
            <p:nvPr/>
          </p:nvSpPr>
          <p:spPr bwMode="auto">
            <a:xfrm>
              <a:off x="4189" y="960"/>
              <a:ext cx="787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Pick seeds</a:t>
              </a:r>
            </a:p>
          </p:txBody>
        </p:sp>
        <p:sp>
          <p:nvSpPr>
            <p:cNvPr id="1775685" name="Oval 69"/>
            <p:cNvSpPr>
              <a:spLocks noChangeArrowheads="1"/>
            </p:cNvSpPr>
            <p:nvPr/>
          </p:nvSpPr>
          <p:spPr bwMode="auto">
            <a:xfrm>
              <a:off x="3024" y="2400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86" name="Oval 70"/>
            <p:cNvSpPr>
              <a:spLocks noChangeArrowheads="1"/>
            </p:cNvSpPr>
            <p:nvPr/>
          </p:nvSpPr>
          <p:spPr bwMode="auto">
            <a:xfrm>
              <a:off x="2784" y="216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775687" name="Group 71"/>
          <p:cNvGrpSpPr>
            <a:grpSpLocks/>
          </p:cNvGrpSpPr>
          <p:nvPr/>
        </p:nvGrpSpPr>
        <p:grpSpPr bwMode="auto">
          <a:xfrm>
            <a:off x="1168402" y="2362200"/>
            <a:ext cx="6985000" cy="2589213"/>
            <a:chOff x="1008" y="1248"/>
            <a:chExt cx="4400" cy="1631"/>
          </a:xfrm>
        </p:grpSpPr>
        <p:sp>
          <p:nvSpPr>
            <p:cNvPr id="1775688" name="Oval 72"/>
            <p:cNvSpPr>
              <a:spLocks noChangeArrowheads="1"/>
            </p:cNvSpPr>
            <p:nvPr/>
          </p:nvSpPr>
          <p:spPr bwMode="auto">
            <a:xfrm>
              <a:off x="2688" y="2592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89" name="Oval 73"/>
            <p:cNvSpPr>
              <a:spLocks noChangeArrowheads="1"/>
            </p:cNvSpPr>
            <p:nvPr/>
          </p:nvSpPr>
          <p:spPr bwMode="auto">
            <a:xfrm>
              <a:off x="2448" y="216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0" name="Oval 74"/>
            <p:cNvSpPr>
              <a:spLocks noChangeArrowheads="1"/>
            </p:cNvSpPr>
            <p:nvPr/>
          </p:nvSpPr>
          <p:spPr bwMode="auto">
            <a:xfrm>
              <a:off x="3456" y="187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1" name="Oval 75"/>
            <p:cNvSpPr>
              <a:spLocks noChangeArrowheads="1"/>
            </p:cNvSpPr>
            <p:nvPr/>
          </p:nvSpPr>
          <p:spPr bwMode="auto">
            <a:xfrm>
              <a:off x="1008" y="187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2" name="Oval 76"/>
            <p:cNvSpPr>
              <a:spLocks noChangeArrowheads="1"/>
            </p:cNvSpPr>
            <p:nvPr/>
          </p:nvSpPr>
          <p:spPr bwMode="auto">
            <a:xfrm>
              <a:off x="1200" y="211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3" name="Oval 77"/>
            <p:cNvSpPr>
              <a:spLocks noChangeArrowheads="1"/>
            </p:cNvSpPr>
            <p:nvPr/>
          </p:nvSpPr>
          <p:spPr bwMode="auto">
            <a:xfrm>
              <a:off x="1488" y="2208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4" name="Oval 78"/>
            <p:cNvSpPr>
              <a:spLocks noChangeArrowheads="1"/>
            </p:cNvSpPr>
            <p:nvPr/>
          </p:nvSpPr>
          <p:spPr bwMode="auto">
            <a:xfrm>
              <a:off x="1344" y="240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5" name="Oval 79"/>
            <p:cNvSpPr>
              <a:spLocks noChangeArrowheads="1"/>
            </p:cNvSpPr>
            <p:nvPr/>
          </p:nvSpPr>
          <p:spPr bwMode="auto">
            <a:xfrm>
              <a:off x="3408" y="2112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6" name="Oval 80"/>
            <p:cNvSpPr>
              <a:spLocks noChangeArrowheads="1"/>
            </p:cNvSpPr>
            <p:nvPr/>
          </p:nvSpPr>
          <p:spPr bwMode="auto">
            <a:xfrm>
              <a:off x="1488" y="283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7" name="Oval 81"/>
            <p:cNvSpPr>
              <a:spLocks noChangeArrowheads="1"/>
            </p:cNvSpPr>
            <p:nvPr/>
          </p:nvSpPr>
          <p:spPr bwMode="auto">
            <a:xfrm>
              <a:off x="1056" y="264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8" name="Text Box 82"/>
            <p:cNvSpPr txBox="1">
              <a:spLocks noChangeArrowheads="1"/>
            </p:cNvSpPr>
            <p:nvPr/>
          </p:nvSpPr>
          <p:spPr bwMode="auto">
            <a:xfrm>
              <a:off x="4189" y="1248"/>
              <a:ext cx="1219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Reassign clusters</a:t>
              </a:r>
            </a:p>
          </p:txBody>
        </p:sp>
      </p:grpSp>
      <p:grpSp>
        <p:nvGrpSpPr>
          <p:cNvPr id="1775703" name="Group 87"/>
          <p:cNvGrpSpPr>
            <a:grpSpLocks/>
          </p:cNvGrpSpPr>
          <p:nvPr/>
        </p:nvGrpSpPr>
        <p:grpSpPr bwMode="auto">
          <a:xfrm>
            <a:off x="3454402" y="3276600"/>
            <a:ext cx="4699000" cy="608013"/>
            <a:chOff x="2448" y="1824"/>
            <a:chExt cx="2960" cy="383"/>
          </a:xfrm>
        </p:grpSpPr>
        <p:sp>
          <p:nvSpPr>
            <p:cNvPr id="1775704" name="Oval 88"/>
            <p:cNvSpPr>
              <a:spLocks noChangeArrowheads="1"/>
            </p:cNvSpPr>
            <p:nvPr/>
          </p:nvSpPr>
          <p:spPr bwMode="auto">
            <a:xfrm>
              <a:off x="2784" y="2160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705" name="Oval 89"/>
            <p:cNvSpPr>
              <a:spLocks noChangeArrowheads="1"/>
            </p:cNvSpPr>
            <p:nvPr/>
          </p:nvSpPr>
          <p:spPr bwMode="auto">
            <a:xfrm>
              <a:off x="3456" y="1872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706" name="Oval 90"/>
            <p:cNvSpPr>
              <a:spLocks noChangeArrowheads="1"/>
            </p:cNvSpPr>
            <p:nvPr/>
          </p:nvSpPr>
          <p:spPr bwMode="auto">
            <a:xfrm>
              <a:off x="2448" y="2160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707" name="Text Box 91"/>
            <p:cNvSpPr txBox="1">
              <a:spLocks noChangeArrowheads="1"/>
            </p:cNvSpPr>
            <p:nvPr/>
          </p:nvSpPr>
          <p:spPr bwMode="auto">
            <a:xfrm>
              <a:off x="4189" y="1824"/>
              <a:ext cx="1219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Reassign </a:t>
              </a:r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clusters</a:t>
              </a:r>
            </a:p>
          </p:txBody>
        </p:sp>
      </p:grpSp>
      <p:grpSp>
        <p:nvGrpSpPr>
          <p:cNvPr id="1775708" name="Group 92"/>
          <p:cNvGrpSpPr>
            <a:grpSpLocks/>
          </p:cNvGrpSpPr>
          <p:nvPr/>
        </p:nvGrpSpPr>
        <p:grpSpPr bwMode="auto">
          <a:xfrm>
            <a:off x="1420814" y="3733804"/>
            <a:ext cx="7007223" cy="477838"/>
            <a:chOff x="1167" y="2112"/>
            <a:chExt cx="4414" cy="301"/>
          </a:xfrm>
        </p:grpSpPr>
        <p:sp>
          <p:nvSpPr>
            <p:cNvPr id="1775711" name="Text Box 95"/>
            <p:cNvSpPr txBox="1">
              <a:spLocks noChangeArrowheads="1"/>
            </p:cNvSpPr>
            <p:nvPr/>
          </p:nvSpPr>
          <p:spPr bwMode="auto">
            <a:xfrm>
              <a:off x="2847" y="2112"/>
              <a:ext cx="258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3333FF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3333FF"/>
                </a:solidFill>
                <a:latin typeface="Times New Roman" charset="0"/>
              </a:endParaRPr>
            </a:p>
          </p:txBody>
        </p:sp>
        <p:sp>
          <p:nvSpPr>
            <p:cNvPr id="1775712" name="Text Box 96"/>
            <p:cNvSpPr txBox="1">
              <a:spLocks noChangeArrowheads="1"/>
            </p:cNvSpPr>
            <p:nvPr/>
          </p:nvSpPr>
          <p:spPr bwMode="auto">
            <a:xfrm>
              <a:off x="1167" y="2160"/>
              <a:ext cx="258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FF0000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FF0000"/>
                </a:solidFill>
                <a:latin typeface="Times New Roman" charset="0"/>
              </a:endParaRPr>
            </a:p>
          </p:txBody>
        </p:sp>
        <p:sp>
          <p:nvSpPr>
            <p:cNvPr id="1775713" name="Text Box 97"/>
            <p:cNvSpPr txBox="1">
              <a:spLocks noChangeArrowheads="1"/>
            </p:cNvSpPr>
            <p:nvPr/>
          </p:nvSpPr>
          <p:spPr bwMode="auto">
            <a:xfrm>
              <a:off x="4189" y="2112"/>
              <a:ext cx="1392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Compute centroids</a:t>
              </a:r>
            </a:p>
          </p:txBody>
        </p:sp>
      </p:grpSp>
      <p:sp>
        <p:nvSpPr>
          <p:cNvPr id="1775714" name="Text Box 98"/>
          <p:cNvSpPr txBox="1">
            <a:spLocks noChangeArrowheads="1"/>
          </p:cNvSpPr>
          <p:nvPr/>
        </p:nvSpPr>
        <p:spPr bwMode="auto">
          <a:xfrm>
            <a:off x="6217920" y="4191000"/>
            <a:ext cx="1935543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99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/>
          <a:p>
            <a:pPr eaLnBrk="1" hangingPunct="1"/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Reassign clusters</a:t>
            </a:r>
          </a:p>
        </p:txBody>
      </p:sp>
      <p:sp>
        <p:nvSpPr>
          <p:cNvPr id="1775715" name="Text Box 99"/>
          <p:cNvSpPr txBox="1">
            <a:spLocks noChangeArrowheads="1"/>
          </p:cNvSpPr>
          <p:nvPr/>
        </p:nvSpPr>
        <p:spPr bwMode="auto">
          <a:xfrm>
            <a:off x="6217920" y="4724400"/>
            <a:ext cx="1393403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/>
          <a:p>
            <a:pPr algn="ctr" eaLnBrk="1" hangingPunct="1"/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Converged!</a:t>
            </a:r>
          </a:p>
        </p:txBody>
      </p:sp>
    </p:spTree>
    <p:extLst>
      <p:ext uri="{BB962C8B-B14F-4D97-AF65-F5344CB8AC3E}">
        <p14:creationId xmlns:p14="http://schemas.microsoft.com/office/powerpoint/2010/main" val="27171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5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5700" grpId="0"/>
      <p:bldP spid="1775714" grpId="0" autoUpdateAnimBg="0"/>
      <p:bldP spid="1775715" grpId="0" autoUpdateAnimBg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MapReduce Implementation</a:t>
            </a:r>
            <a:endParaRPr lang="en-US" dirty="0"/>
          </a:p>
        </p:txBody>
      </p:sp>
      <p:pic>
        <p:nvPicPr>
          <p:cNvPr id="4" name="Picture 3" descr="kNN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828800"/>
            <a:ext cx="5969000" cy="3784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0" y="3276600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 smtClean="0">
                <a:solidFill>
                  <a:srgbClr val="FF0000"/>
                </a:solidFill>
                <a:latin typeface="Gill Sans"/>
              </a:rPr>
              <a:t>(Just a clever way to keep track of denominator)</a:t>
            </a:r>
            <a:endParaRPr lang="en-US" sz="1800" b="0" dirty="0">
              <a:solidFill>
                <a:srgbClr val="FF0000"/>
              </a:solidFill>
              <a:latin typeface="Gill Sans"/>
            </a:endParaRPr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 bwMode="auto">
          <a:xfrm flipH="1" flipV="1">
            <a:off x="5257800" y="3429000"/>
            <a:ext cx="838200" cy="170766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85446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 w/ IMC</a:t>
            </a:r>
            <a:endParaRPr lang="en-US" dirty="0"/>
          </a:p>
        </p:txBody>
      </p:sp>
      <p:pic>
        <p:nvPicPr>
          <p:cNvPr id="4" name="Picture 3" descr="kNN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295400"/>
            <a:ext cx="5969000" cy="5029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 rot="21239651">
            <a:off x="5577460" y="6043242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 about Spark?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469110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setup of iterative MapReduce algorithms</a:t>
            </a:r>
          </a:p>
          <a:p>
            <a:pPr lvl="1"/>
            <a:r>
              <a:rPr lang="en-US" dirty="0" smtClean="0"/>
              <a:t>Driver program sets up MapReduce job</a:t>
            </a:r>
          </a:p>
          <a:p>
            <a:pPr lvl="1"/>
            <a:r>
              <a:rPr lang="en-US" dirty="0" smtClean="0"/>
              <a:t>Waits for completion</a:t>
            </a:r>
          </a:p>
          <a:p>
            <a:pPr lvl="1"/>
            <a:r>
              <a:rPr lang="en-US" dirty="0" smtClean="0"/>
              <a:t>Checks for convergence</a:t>
            </a:r>
          </a:p>
          <a:p>
            <a:pPr lvl="1"/>
            <a:r>
              <a:rPr lang="en-US" dirty="0" smtClean="0"/>
              <a:t>Repeats if necessary</a:t>
            </a:r>
          </a:p>
          <a:p>
            <a:r>
              <a:rPr lang="en-US" dirty="0" smtClean="0"/>
              <a:t>Must be able keep cluster centroids in memory</a:t>
            </a:r>
          </a:p>
          <a:p>
            <a:pPr lvl="1"/>
            <a:r>
              <a:rPr lang="en-US" dirty="0" smtClean="0"/>
              <a:t>With large </a:t>
            </a:r>
            <a:r>
              <a:rPr lang="en-US" i="1" dirty="0" smtClean="0"/>
              <a:t>k</a:t>
            </a:r>
            <a:r>
              <a:rPr lang="en-US" dirty="0" smtClean="0"/>
              <a:t>, large feature spaces, potentially an issue</a:t>
            </a:r>
          </a:p>
          <a:p>
            <a:pPr lvl="1"/>
            <a:r>
              <a:rPr lang="en-US" dirty="0" smtClean="0"/>
              <a:t>Memory requirements of centroids grow over time!</a:t>
            </a:r>
          </a:p>
          <a:p>
            <a:r>
              <a:rPr lang="en-US" dirty="0" smtClean="0"/>
              <a:t>Variant: </a:t>
            </a:r>
            <a:r>
              <a:rPr lang="en-US" i="1" dirty="0" smtClean="0"/>
              <a:t>k</a:t>
            </a:r>
            <a:r>
              <a:rPr lang="en-US" dirty="0" smtClean="0"/>
              <a:t>-</a:t>
            </a:r>
            <a:r>
              <a:rPr lang="en-US" dirty="0" err="1" smtClean="0"/>
              <a:t>medoids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0142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w/ Gaussian Mixture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data as a mixture of Gaussians</a:t>
            </a:r>
          </a:p>
          <a:p>
            <a:r>
              <a:rPr lang="en-US" dirty="0" smtClean="0"/>
              <a:t>Given data, recover model parameters</a:t>
            </a:r>
            <a:endParaRPr lang="en-US" dirty="0"/>
          </a:p>
        </p:txBody>
      </p:sp>
      <p:pic>
        <p:nvPicPr>
          <p:cNvPr id="4" name="Picture 3" descr="500px-EM-Gaussian-dat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100" y="1503324"/>
            <a:ext cx="5118100" cy="5507076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</a:t>
            </a:r>
            <a:r>
              <a:rPr lang="en-US" sz="1000" b="0" dirty="0" smtClean="0">
                <a:solidFill>
                  <a:schemeClr val="bg1"/>
                </a:solidFill>
              </a:rPr>
              <a:t> Wikipedia (Cluster analysis)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030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Gaussian Distributions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Univariate</a:t>
            </a:r>
            <a:r>
              <a:rPr lang="en-US" dirty="0" smtClean="0"/>
              <a:t> Gaussian (i.e., Normal):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A random variable with such a distribution we write as: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Multivariate Gaussian: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A vector-value random variable with such a distribution we write as: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775460"/>
            <a:ext cx="4892040" cy="6629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116580"/>
            <a:ext cx="1546860" cy="3124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5882640"/>
            <a:ext cx="1447800" cy="2895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0" y="4495800"/>
            <a:ext cx="676656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2166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Univariate</a:t>
            </a:r>
            <a:r>
              <a:rPr lang="en-US" dirty="0" smtClean="0"/>
              <a:t> Gaussian</a:t>
            </a:r>
            <a:endParaRPr lang="en-US" dirty="0"/>
          </a:p>
        </p:txBody>
      </p:sp>
      <p:pic>
        <p:nvPicPr>
          <p:cNvPr id="6" name="Picture 5" descr="Normal_Distribution_PDF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3000"/>
            <a:ext cx="8466666" cy="5410200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</a:t>
            </a:r>
            <a:r>
              <a:rPr lang="en-US" sz="1000" b="0" dirty="0" smtClean="0">
                <a:solidFill>
                  <a:schemeClr val="bg1"/>
                </a:solidFill>
              </a:rPr>
              <a:t> Wikipedia (Normal Distribution)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4019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Compare/Contrast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similar items</a:t>
            </a:r>
          </a:p>
          <a:p>
            <a:pPr lvl="1"/>
            <a:r>
              <a:rPr lang="en-US" dirty="0" smtClean="0"/>
              <a:t>Focus on individual items</a:t>
            </a:r>
          </a:p>
          <a:p>
            <a:r>
              <a:rPr lang="en-US" dirty="0" smtClean="0"/>
              <a:t>Clustering</a:t>
            </a:r>
          </a:p>
          <a:p>
            <a:pPr lvl="1"/>
            <a:r>
              <a:rPr lang="en-US" dirty="0" smtClean="0"/>
              <a:t>Focus on groups of items</a:t>
            </a:r>
          </a:p>
          <a:p>
            <a:pPr lvl="1"/>
            <a:r>
              <a:rPr lang="en-US" dirty="0" smtClean="0"/>
              <a:t>Relationship between items in a cluster is of interest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6715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Multivariate Gaussians</a:t>
            </a:r>
            <a:endParaRPr lang="en-US" dirty="0"/>
          </a:p>
        </p:txBody>
      </p:sp>
      <p:pic>
        <p:nvPicPr>
          <p:cNvPr id="4" name="Picture 3" descr="gaussians-exampl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460500"/>
            <a:ext cx="8920339" cy="3416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" y="5067300"/>
            <a:ext cx="1158240" cy="662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5067300"/>
            <a:ext cx="1158240" cy="6629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6460" y="5067300"/>
            <a:ext cx="1729740" cy="662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0860" y="5067300"/>
            <a:ext cx="1729740" cy="662940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</a:t>
            </a:r>
            <a:r>
              <a:rPr lang="en-US" sz="1000" b="0" dirty="0" smtClean="0">
                <a:solidFill>
                  <a:schemeClr val="bg1"/>
                </a:solidFill>
              </a:rPr>
              <a:t> Lecture notes by </a:t>
            </a:r>
            <a:r>
              <a:rPr lang="en-US" sz="1000" b="0" dirty="0" err="1" smtClean="0">
                <a:solidFill>
                  <a:schemeClr val="bg1"/>
                </a:solidFill>
              </a:rPr>
              <a:t>Chuong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>
                <a:solidFill>
                  <a:schemeClr val="bg1"/>
                </a:solidFill>
              </a:rPr>
              <a:t>B. </a:t>
            </a:r>
            <a:r>
              <a:rPr lang="en-US" sz="1000" b="0" dirty="0" smtClean="0">
                <a:solidFill>
                  <a:schemeClr val="bg1"/>
                </a:solidFill>
              </a:rPr>
              <a:t>Do (IIT Delhi)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424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Gaussian Mixture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parameters</a:t>
            </a:r>
          </a:p>
          <a:p>
            <a:pPr lvl="1"/>
            <a:r>
              <a:rPr lang="en-US" dirty="0" smtClean="0"/>
              <a:t>Number of components:</a:t>
            </a:r>
          </a:p>
          <a:p>
            <a:pPr lvl="1"/>
            <a:r>
              <a:rPr lang="en-US" dirty="0" smtClean="0"/>
              <a:t>“Mixing” weight vector:</a:t>
            </a:r>
          </a:p>
          <a:p>
            <a:pPr lvl="1"/>
            <a:r>
              <a:rPr lang="en-US" dirty="0" smtClean="0"/>
              <a:t>For each Gaussian, mean and covariance matrix:</a:t>
            </a:r>
          </a:p>
          <a:p>
            <a:r>
              <a:rPr lang="en-US" dirty="0" smtClean="0"/>
              <a:t>Varying constraints on co-variance matrices</a:t>
            </a:r>
          </a:p>
          <a:p>
            <a:pPr lvl="1"/>
            <a:r>
              <a:rPr lang="en-US" dirty="0" smtClean="0"/>
              <a:t>Spherical vs. diagonal vs. full</a:t>
            </a:r>
          </a:p>
          <a:p>
            <a:pPr lvl="1"/>
            <a:r>
              <a:rPr lang="en-US" dirty="0" smtClean="0"/>
              <a:t>Tied vs. untied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2400300"/>
            <a:ext cx="518160" cy="190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7560" y="2377440"/>
            <a:ext cx="548640" cy="2362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800" y="2087880"/>
            <a:ext cx="152400" cy="1219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0" y="1676400"/>
            <a:ext cx="236220" cy="1905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 rot="21239651">
            <a:off x="5120261" y="5662243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The generative story?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1239651">
            <a:off x="5210284" y="5967380"/>
            <a:ext cx="338545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0" dirty="0" smtClean="0">
                <a:solidFill>
                  <a:srgbClr val="FF0000"/>
                </a:solidFill>
                <a:latin typeface="Gill Sans"/>
              </a:rPr>
              <a:t>(yes, that’s a technical term)</a:t>
            </a:r>
            <a:endParaRPr lang="en-US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248363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for Simple </a:t>
            </a:r>
            <a:r>
              <a:rPr lang="en-US" dirty="0" err="1" smtClean="0"/>
              <a:t>Univariate</a:t>
            </a:r>
            <a:r>
              <a:rPr lang="en-US" dirty="0" smtClean="0"/>
              <a:t>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 setup:</a:t>
            </a:r>
          </a:p>
          <a:p>
            <a:pPr lvl="1"/>
            <a:r>
              <a:rPr lang="en-US" dirty="0" smtClean="0"/>
              <a:t>Given number of components:</a:t>
            </a:r>
          </a:p>
          <a:p>
            <a:pPr lvl="1"/>
            <a:r>
              <a:rPr lang="en-US" dirty="0" smtClean="0"/>
              <a:t>Given points:</a:t>
            </a:r>
          </a:p>
          <a:p>
            <a:pPr lvl="1"/>
            <a:r>
              <a:rPr lang="en-US" dirty="0" smtClean="0"/>
              <a:t>Learn parameters:</a:t>
            </a:r>
          </a:p>
          <a:p>
            <a:r>
              <a:rPr lang="en-US" dirty="0" smtClean="0"/>
              <a:t>Model selection criterion: maximize likelihood of data</a:t>
            </a:r>
          </a:p>
          <a:p>
            <a:pPr lvl="1"/>
            <a:r>
              <a:rPr lang="en-US" dirty="0" smtClean="0"/>
              <a:t>Introduce indicator variables: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Likelihood of the data: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676400"/>
            <a:ext cx="236220" cy="19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2313432"/>
            <a:ext cx="1470660" cy="312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2075688"/>
            <a:ext cx="510540" cy="167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5105400"/>
            <a:ext cx="3489960" cy="3276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3733800"/>
            <a:ext cx="384048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845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 to the Rescue!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We’re faced with this:</a:t>
            </a:r>
          </a:p>
          <a:p>
            <a:endParaRPr lang="en-US" dirty="0"/>
          </a:p>
          <a:p>
            <a:pPr lvl="1"/>
            <a:r>
              <a:rPr lang="en-US" dirty="0" smtClean="0"/>
              <a:t>It’d be a lot easier if we knew the </a:t>
            </a:r>
            <a:r>
              <a:rPr lang="en-US" i="1" dirty="0" smtClean="0"/>
              <a:t>z</a:t>
            </a:r>
            <a:r>
              <a:rPr lang="en-US" dirty="0" smtClean="0"/>
              <a:t>’s!</a:t>
            </a:r>
          </a:p>
          <a:p>
            <a:r>
              <a:rPr lang="en-US" dirty="0" smtClean="0"/>
              <a:t>Expectation Maximization</a:t>
            </a:r>
            <a:endParaRPr lang="en-US" dirty="0"/>
          </a:p>
          <a:p>
            <a:pPr lvl="1"/>
            <a:r>
              <a:rPr lang="en-US" dirty="0" smtClean="0"/>
              <a:t>Guess </a:t>
            </a:r>
            <a:r>
              <a:rPr lang="en-US" dirty="0"/>
              <a:t>the model parameters</a:t>
            </a:r>
          </a:p>
          <a:p>
            <a:pPr lvl="1"/>
            <a:r>
              <a:rPr lang="en-US" dirty="0"/>
              <a:t>E-step: Compute posterior distribution over latent (hidden) variables given the model parameters</a:t>
            </a:r>
          </a:p>
          <a:p>
            <a:pPr lvl="1"/>
            <a:r>
              <a:rPr lang="en-US" dirty="0"/>
              <a:t>M-step: Update model parameters using posterior distribution computed in the E-step</a:t>
            </a:r>
          </a:p>
          <a:p>
            <a:pPr lvl="1"/>
            <a:r>
              <a:rPr lang="en-US" dirty="0" smtClean="0"/>
              <a:t>Iterate until convergence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653540"/>
            <a:ext cx="3489960" cy="32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588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n-a-miracle-happen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066800"/>
            <a:ext cx="38100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7686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 for </a:t>
            </a:r>
            <a:r>
              <a:rPr lang="en-US" dirty="0" err="1" smtClean="0"/>
              <a:t>Univariate</a:t>
            </a:r>
            <a:r>
              <a:rPr lang="en-US" dirty="0" smtClean="0"/>
              <a:t> GMMs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Initialize:</a:t>
            </a:r>
          </a:p>
          <a:p>
            <a:r>
              <a:rPr lang="en-US" dirty="0" smtClean="0"/>
              <a:t>Iterate:</a:t>
            </a:r>
          </a:p>
          <a:p>
            <a:pPr lvl="1"/>
            <a:r>
              <a:rPr lang="en-US" dirty="0" smtClean="0"/>
              <a:t>E-step: compute expectation of </a:t>
            </a:r>
            <a:r>
              <a:rPr lang="en-US" i="1" dirty="0" smtClean="0"/>
              <a:t>z</a:t>
            </a:r>
            <a:r>
              <a:rPr lang="en-US" dirty="0" smtClean="0"/>
              <a:t> variables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M-step: compute new model parameters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143000"/>
            <a:ext cx="1470660" cy="312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743200"/>
            <a:ext cx="4023360" cy="685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4114800"/>
            <a:ext cx="3962400" cy="231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5258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Arrow 34"/>
          <p:cNvSpPr/>
          <p:nvPr/>
        </p:nvSpPr>
        <p:spPr bwMode="auto">
          <a:xfrm rot="5400000">
            <a:off x="4282439" y="2819400"/>
            <a:ext cx="2514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Right Arrow 35"/>
          <p:cNvSpPr/>
          <p:nvPr/>
        </p:nvSpPr>
        <p:spPr bwMode="auto">
          <a:xfrm rot="5400000">
            <a:off x="5257800" y="2819400"/>
            <a:ext cx="2514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Right Arrow 36"/>
          <p:cNvSpPr/>
          <p:nvPr/>
        </p:nvSpPr>
        <p:spPr bwMode="auto">
          <a:xfrm rot="5400000">
            <a:off x="6629400" y="2819400"/>
            <a:ext cx="2514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Right Arrow 30"/>
          <p:cNvSpPr/>
          <p:nvPr/>
        </p:nvSpPr>
        <p:spPr bwMode="auto">
          <a:xfrm>
            <a:off x="4663440" y="16002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Right Arrow 31"/>
          <p:cNvSpPr/>
          <p:nvPr/>
        </p:nvSpPr>
        <p:spPr bwMode="auto">
          <a:xfrm>
            <a:off x="4663440" y="21336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Right Arrow 32"/>
          <p:cNvSpPr/>
          <p:nvPr/>
        </p:nvSpPr>
        <p:spPr bwMode="auto">
          <a:xfrm>
            <a:off x="4663440" y="26670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Right Arrow 33"/>
          <p:cNvSpPr/>
          <p:nvPr/>
        </p:nvSpPr>
        <p:spPr bwMode="auto">
          <a:xfrm>
            <a:off x="4663440" y="34290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590800"/>
            <a:ext cx="2682240" cy="457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5105400"/>
            <a:ext cx="2641600" cy="154432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51054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1,1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1054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,1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51054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,1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,1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60960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1,2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0960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,2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0960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,3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60960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,2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74676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1,K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74676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,K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74676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,K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74676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err="1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kumimoji="0" lang="en-US" sz="1600" b="0" i="1" u="none" strike="noStrike" cap="none" normalizeH="0" baseline="-2500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,K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34000" y="30480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010400" y="16426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36576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36576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36576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36576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lang="en-US" b="0" i="1" baseline="-25000" dirty="0" err="1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04800" y="2129135"/>
            <a:ext cx="707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Map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953000" y="4495800"/>
            <a:ext cx="1111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 rot="21239651">
            <a:off x="548261" y="5509842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 about Spark?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742599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K</a:t>
            </a:r>
            <a:r>
              <a:rPr lang="en-US" dirty="0" smtClean="0"/>
              <a:t>-Means vs. GMMs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3156347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4489847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43200" y="1806714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 smtClean="0">
                <a:solidFill>
                  <a:schemeClr val="bg1"/>
                </a:solidFill>
                <a:latin typeface="Gill Sans"/>
                <a:cs typeface="Gill Sans"/>
              </a:rPr>
              <a:t>K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-Means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43600" y="1806714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GMM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0" y="3064014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Compute distance of points to centroids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0" y="4551402"/>
            <a:ext cx="289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Recompute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new centroids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62600" y="3064014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E-step: compute expectation of </a:t>
            </a:r>
            <a:r>
              <a:rPr lang="en-US" sz="2000" b="0" i="1" dirty="0" smtClean="0">
                <a:solidFill>
                  <a:schemeClr val="bg1"/>
                </a:solidFill>
                <a:latin typeface="Gill Sans"/>
                <a:cs typeface="Gill Sans"/>
              </a:rPr>
              <a:t>z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indicator variables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38800" y="4397514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M-step: update values of model parameters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533366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1024px-ClusterAnalysis_Mouse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3400" y="1524000"/>
            <a:ext cx="8154147" cy="3288733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</a:t>
            </a:r>
            <a:r>
              <a:rPr lang="en-US" sz="1000" b="0" dirty="0" smtClean="0">
                <a:solidFill>
                  <a:srgbClr val="000000"/>
                </a:solidFill>
              </a:rPr>
              <a:t>Wikipedia </a:t>
            </a:r>
            <a:r>
              <a:rPr lang="en-US" sz="1000" b="0" dirty="0" smtClean="0">
                <a:solidFill>
                  <a:srgbClr val="000000"/>
                </a:solidFill>
              </a:rPr>
              <a:t>(</a:t>
            </a:r>
            <a:r>
              <a:rPr lang="en-US" sz="1000" b="0" i="1" dirty="0" smtClean="0">
                <a:solidFill>
                  <a:srgbClr val="000000"/>
                </a:solidFill>
              </a:rPr>
              <a:t>k</a:t>
            </a:r>
            <a:r>
              <a:rPr lang="en-US" sz="1000" b="0" dirty="0" smtClean="0">
                <a:solidFill>
                  <a:srgbClr val="000000"/>
                </a:solidFill>
              </a:rPr>
              <a:t>-means clustering)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68746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Evaluation?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Classification</a:t>
            </a:r>
          </a:p>
          <a:p>
            <a:r>
              <a:rPr lang="en-US" dirty="0" smtClean="0"/>
              <a:t>Finding similar items</a:t>
            </a:r>
          </a:p>
          <a:p>
            <a:r>
              <a:rPr lang="en-US" dirty="0" smtClean="0"/>
              <a:t>Clustering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713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45_fili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1420" y="0"/>
            <a:ext cx="1115122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Wikipedia (Star cluster)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23499411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Specify distance metric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, Euclidean, cosine, etc.</a:t>
            </a:r>
          </a:p>
          <a:p>
            <a:r>
              <a:rPr lang="en-US" dirty="0" smtClean="0"/>
              <a:t>Compute representation</a:t>
            </a:r>
          </a:p>
          <a:p>
            <a:pPr lvl="1"/>
            <a:r>
              <a:rPr lang="en-US" dirty="0" smtClean="0"/>
              <a:t>Shingling, </a:t>
            </a:r>
            <a:r>
              <a:rPr lang="en-US" dirty="0" err="1" smtClean="0"/>
              <a:t>tf.idf</a:t>
            </a:r>
            <a:r>
              <a:rPr lang="en-US" dirty="0" smtClean="0"/>
              <a:t>, etc.</a:t>
            </a:r>
          </a:p>
          <a:p>
            <a:r>
              <a:rPr lang="en-US" dirty="0" smtClean="0"/>
              <a:t>Apply clustering algorithm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2726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stanc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Distances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thiagoalmeida</a:t>
            </a:r>
            <a:r>
              <a:rPr lang="en-US" sz="1000" b="0" dirty="0">
                <a:solidFill>
                  <a:srgbClr val="FFFFFF"/>
                </a:solidFill>
              </a:rPr>
              <a:t>/250190676/</a:t>
            </a:r>
          </a:p>
        </p:txBody>
      </p:sp>
    </p:spTree>
    <p:extLst>
      <p:ext uri="{BB962C8B-B14F-4D97-AF65-F5344CB8AC3E}">
        <p14:creationId xmlns:p14="http://schemas.microsoft.com/office/powerpoint/2010/main" val="14643603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Non-negativity: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Identity: 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Symmetry: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Triangle Inequality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81480"/>
            <a:ext cx="1686560" cy="3759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2730500"/>
            <a:ext cx="3637280" cy="3759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3810000"/>
            <a:ext cx="2509520" cy="375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0" y="4940300"/>
            <a:ext cx="3931920" cy="37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6794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</a:t>
            </a:r>
            <a:r>
              <a:rPr lang="en-US" dirty="0" err="1" smtClean="0"/>
              <a:t>Jaccard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sets A, B</a:t>
            </a:r>
          </a:p>
          <a:p>
            <a:r>
              <a:rPr lang="en-US" dirty="0" err="1" smtClean="0"/>
              <a:t>Jaccard</a:t>
            </a:r>
            <a:r>
              <a:rPr lang="en-US" dirty="0" smtClean="0"/>
              <a:t> similarity: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438400"/>
            <a:ext cx="2179320" cy="655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276600"/>
            <a:ext cx="262128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49257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52440</TotalTime>
  <Words>1025</Words>
  <Application>Microsoft Macintosh PowerPoint</Application>
  <PresentationFormat>On-screen Show (4:3)</PresentationFormat>
  <Paragraphs>246</Paragraphs>
  <Slides>39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Default Design</vt:lpstr>
      <vt:lpstr>PowerPoint Presentation</vt:lpstr>
      <vt:lpstr>What’s the Problem?</vt:lpstr>
      <vt:lpstr>Compare/Contrast</vt:lpstr>
      <vt:lpstr>Evaluation?</vt:lpstr>
      <vt:lpstr>Clustering</vt:lpstr>
      <vt:lpstr>Clustering</vt:lpstr>
      <vt:lpstr>Distances</vt:lpstr>
      <vt:lpstr>Distance Metrics</vt:lpstr>
      <vt:lpstr>Distance: Jaccard</vt:lpstr>
      <vt:lpstr>Distance: Hamming</vt:lpstr>
      <vt:lpstr>Distance: Norms</vt:lpstr>
      <vt:lpstr>Distance: Cosine</vt:lpstr>
      <vt:lpstr>Representations</vt:lpstr>
      <vt:lpstr>Representations: Text</vt:lpstr>
      <vt:lpstr>Representations: Beyond Text</vt:lpstr>
      <vt:lpstr>General Clustering Approaches</vt:lpstr>
      <vt:lpstr>Hierarchical Agglomerative Clustering</vt:lpstr>
      <vt:lpstr>HAC in Action</vt:lpstr>
      <vt:lpstr>Cluster Merging</vt:lpstr>
      <vt:lpstr>Link Functions</vt:lpstr>
      <vt:lpstr>MapReduce Implementation</vt:lpstr>
      <vt:lpstr>K-Means Algorithm</vt:lpstr>
      <vt:lpstr>K-Means Clustering Example</vt:lpstr>
      <vt:lpstr>Basic MapReduce Implementation</vt:lpstr>
      <vt:lpstr>MapReduce Implementation w/ IMC</vt:lpstr>
      <vt:lpstr>Implementation Notes</vt:lpstr>
      <vt:lpstr>Clustering w/ Gaussian Mixture Models</vt:lpstr>
      <vt:lpstr>Gaussian Distributions</vt:lpstr>
      <vt:lpstr>Univariate Gaussian</vt:lpstr>
      <vt:lpstr>Multivariate Gaussians</vt:lpstr>
      <vt:lpstr>Gaussian Mixture Models</vt:lpstr>
      <vt:lpstr>Learning for Simple Univariate Case</vt:lpstr>
      <vt:lpstr>EM to the Rescue!</vt:lpstr>
      <vt:lpstr>PowerPoint Presentation</vt:lpstr>
      <vt:lpstr>EM for Univariate GMMs</vt:lpstr>
      <vt:lpstr>MapReduce Implementation</vt:lpstr>
      <vt:lpstr>K-Means vs. GMMs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10264</cp:revision>
  <dcterms:created xsi:type="dcterms:W3CDTF">2012-08-31T06:36:49Z</dcterms:created>
  <dcterms:modified xsi:type="dcterms:W3CDTF">2016-03-10T03:25:03Z</dcterms:modified>
  <cp:category/>
</cp:coreProperties>
</file>